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79" r:id="rId6"/>
    <p:sldId id="289" r:id="rId7"/>
    <p:sldId id="276" r:id="rId8"/>
    <p:sldId id="275" r:id="rId9"/>
    <p:sldId id="280" r:id="rId10"/>
    <p:sldId id="281" r:id="rId11"/>
    <p:sldId id="282" r:id="rId12"/>
    <p:sldId id="283" r:id="rId13"/>
    <p:sldId id="286" r:id="rId14"/>
    <p:sldId id="284" r:id="rId15"/>
    <p:sldId id="287" r:id="rId16"/>
    <p:sldId id="288" r:id="rId17"/>
    <p:sldId id="290" r:id="rId18"/>
    <p:sldId id="285" r:id="rId19"/>
    <p:sldId id="258" r:id="rId20"/>
    <p:sldId id="277" r:id="rId21"/>
    <p:sldId id="260" r:id="rId22"/>
    <p:sldId id="262" r:id="rId23"/>
    <p:sldId id="274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36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32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2A70936-F116-402D-B40E-FA07F69C81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57DC11-F831-449C-ADEB-077CA72462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0070C-37B4-449D-86BF-E4931F16635D}" type="datetime1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55BB2D-59EC-48D8-AE8C-86817B8A9C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E6234F-8955-40F7-A434-EED4ABD6D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59A75-79D7-4EDD-82CB-5414B3B1D6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185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AC323-B726-4D2A-939E-BBCDB67E5B76}" type="datetime1">
              <a:rPr lang="ru-RU" noProof="0" smtClean="0"/>
              <a:t>25.03.2025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6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107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9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87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303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7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Роль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3" name="Рисунок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4" name="Рисунок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Рисунок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численные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3" name="Рисунок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ru-RU" noProof="0"/>
              <a:t>Разместите</a:t>
            </a:r>
            <a:br>
              <a:rPr lang="ru-RU" noProof="0"/>
            </a:br>
            <a:r>
              <a:rPr lang="ru-RU" noProof="0"/>
              <a:t>здесь изображение или логотип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за внимание!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Опишите свою главную идею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чисел со значко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ЧИСЛО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Результат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7" name="Рисунок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8" name="Рисунок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ое разделение 60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блоков содержимого со знач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блоков содержимого со знач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Описание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Верхний колонтитул</a:t>
            </a:r>
          </a:p>
        </p:txBody>
      </p:sp>
      <p:sp>
        <p:nvSpPr>
          <p:cNvPr id="29" name="Рисунок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1" name="Рисунок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тем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полная фотограф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Перетащите сюда </a:t>
            </a:r>
            <a:br>
              <a:rPr lang="ru-RU" noProof="0"/>
            </a:br>
            <a:r>
              <a:rPr lang="ru-RU" noProof="0"/>
              <a:t>свою фоновую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 — светл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rtl="0"/>
            <a:fld id="{EECC7194-A4D0-457B-9D3E-53681723AFF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1" y="-1"/>
            <a:ext cx="10297297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351" y="-1"/>
            <a:ext cx="10544962" cy="6857999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ru-RU" sz="2600" cap="none" dirty="0">
                <a:latin typeface="+mn-lt"/>
              </a:rPr>
              <a:t>Курсовой проект по дисциплине МДК.01.01</a:t>
            </a:r>
            <a:br>
              <a:rPr lang="ru-RU" sz="2600" cap="none" dirty="0">
                <a:latin typeface="+mn-lt"/>
              </a:rPr>
            </a:br>
            <a:r>
              <a:rPr lang="ru-RU" sz="2600" cap="none" dirty="0">
                <a:latin typeface="+mn-lt"/>
              </a:rPr>
              <a:t>«Разработка программных модулей»</a:t>
            </a:r>
            <a:br>
              <a:rPr lang="ru-RU" sz="2600" cap="none" dirty="0">
                <a:latin typeface="+mn-lt"/>
              </a:rPr>
            </a:br>
            <a:r>
              <a:rPr lang="ru-RU" sz="2600" cap="none" dirty="0">
                <a:latin typeface="+mn-lt"/>
              </a:rPr>
              <a:t>Тема: «Разработка системы для автоматизации рабочего времени для государственного учреждения»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6914" y="4335504"/>
            <a:ext cx="7231310" cy="218693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/>
            <a:r>
              <a:rPr lang="ru-RU" i="0" dirty="0"/>
              <a:t>Подготовил: студент Янюшкин Н. С.</a:t>
            </a:r>
          </a:p>
          <a:p>
            <a:pPr rtl="0"/>
            <a:r>
              <a:rPr lang="ru-RU" i="0" dirty="0"/>
              <a:t>Группа: ИСП.22.1А</a:t>
            </a:r>
          </a:p>
          <a:p>
            <a:pPr rtl="0"/>
            <a:r>
              <a:rPr lang="ru-RU" i="0" dirty="0"/>
              <a:t>Специальность: 09.02.07 «Информационные системы и программирование»</a:t>
            </a:r>
          </a:p>
          <a:p>
            <a:pPr rtl="0"/>
            <a:r>
              <a:rPr lang="ru-RU" i="0" dirty="0"/>
              <a:t>Руководитель: преподаватель Климов А. А.</a:t>
            </a:r>
          </a:p>
        </p:txBody>
      </p:sp>
      <p:sp>
        <p:nvSpPr>
          <p:cNvPr id="5" name="объект 7" descr="Бежевый прямоугольник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2046914" y="3428998"/>
            <a:ext cx="8476281" cy="79274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F1C1E-23EE-4C72-A0D0-ED31213DD113}"/>
              </a:ext>
            </a:extLst>
          </p:cNvPr>
          <p:cNvSpPr txBox="1"/>
          <p:nvPr/>
        </p:nvSpPr>
        <p:spPr>
          <a:xfrm>
            <a:off x="5217952" y="176169"/>
            <a:ext cx="134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ПЭК ГГТУ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6DCB4-62EB-49C4-93D7-193516BD200B}"/>
              </a:ext>
            </a:extLst>
          </p:cNvPr>
          <p:cNvSpPr txBox="1"/>
          <p:nvPr/>
        </p:nvSpPr>
        <p:spPr>
          <a:xfrm>
            <a:off x="4928531" y="6488668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Орехово-Зуево</a:t>
            </a:r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2BCBC5B-36DD-48F9-B094-E2DFCDC00BB2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10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CC3E97-89E5-46D8-B19B-645754F7BF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57" y="1295083"/>
            <a:ext cx="5775107" cy="3469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6" y="1898106"/>
            <a:ext cx="43164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Вкладка «Проекты» отображает список проектов, в которых задействован сотрудник. Есть возможность изменить статус.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Если данное окно просматривает начальник отдела, то он может добавить новый проект работнику.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B8D397-2814-4E34-9146-4412D24E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4" y="4402123"/>
            <a:ext cx="5316654" cy="15486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B4F91C-ABDC-4690-824B-84F8BE138217}"/>
              </a:ext>
            </a:extLst>
          </p:cNvPr>
          <p:cNvSpPr txBox="1"/>
          <p:nvPr/>
        </p:nvSpPr>
        <p:spPr>
          <a:xfrm>
            <a:off x="684000" y="1178352"/>
            <a:ext cx="426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ПРОЕКТЫ СОТРУДНИКА</a:t>
            </a:r>
          </a:p>
        </p:txBody>
      </p:sp>
    </p:spTree>
    <p:extLst>
      <p:ext uri="{BB962C8B-B14F-4D97-AF65-F5344CB8AC3E}">
        <p14:creationId xmlns:p14="http://schemas.microsoft.com/office/powerpoint/2010/main" val="376692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29EE9A8-980F-4653-A4E9-3FB35ABE25EA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11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6" y="1898106"/>
            <a:ext cx="3880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Во вкладке «История» можно увидеть свою историю посещения организации в разные дни, где навигация по дням осуществляется с помощью встроенного виджета календаря.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Для удобства добавлена кнопка отображение текущей даты, если пользователь ушёл от сегодняшнего дня на несколько месяцев.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История хранится в отдельном файле-журнале в специальном виде, который умеет считывать программа.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D09095-C91F-4086-9228-EEB3C2080A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379523"/>
            <a:ext cx="5377322" cy="40215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5C4593-4358-4653-A8C2-5979A13D500E}"/>
              </a:ext>
            </a:extLst>
          </p:cNvPr>
          <p:cNvSpPr txBox="1"/>
          <p:nvPr/>
        </p:nvSpPr>
        <p:spPr>
          <a:xfrm>
            <a:off x="684000" y="1182245"/>
            <a:ext cx="451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ИСТОРИЯ ПОСЕЩЕНИЙ СОТРУДНИКА</a:t>
            </a:r>
          </a:p>
        </p:txBody>
      </p:sp>
    </p:spTree>
    <p:extLst>
      <p:ext uri="{BB962C8B-B14F-4D97-AF65-F5344CB8AC3E}">
        <p14:creationId xmlns:p14="http://schemas.microsoft.com/office/powerpoint/2010/main" val="216297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29EE9A8-980F-4653-A4E9-3FB35ABE25EA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12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6" y="1898106"/>
            <a:ext cx="42242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Если был авторизован начальник какого-либо отдела, то в левой части окна программа выводит список подчинённых и их личных идентификаторов. Справа отображается основная информация выбранного сотрудника: фотография, рабочий статус, текущий проект, телефон, электронная почта. Есть кнопка для перехода к «личной карточке».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D09095-C91F-4086-9228-EEB3C2080A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627747"/>
            <a:ext cx="5377322" cy="35250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5C4593-4358-4653-A8C2-5979A13D500E}"/>
              </a:ext>
            </a:extLst>
          </p:cNvPr>
          <p:cNvSpPr txBox="1"/>
          <p:nvPr/>
        </p:nvSpPr>
        <p:spPr>
          <a:xfrm>
            <a:off x="684000" y="1168897"/>
            <a:ext cx="451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ОКНО НАЧАЛЬНИКА ОТДЕЛА</a:t>
            </a:r>
          </a:p>
        </p:txBody>
      </p:sp>
    </p:spTree>
    <p:extLst>
      <p:ext uri="{BB962C8B-B14F-4D97-AF65-F5344CB8AC3E}">
        <p14:creationId xmlns:p14="http://schemas.microsoft.com/office/powerpoint/2010/main" val="362765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29EE9A8-980F-4653-A4E9-3FB35ABE25EA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13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6" y="1898106"/>
            <a:ext cx="4224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В случае входа в систему администратора базы данных, на экран выводится окно с таблицей БД, которую можно редактировать, включив соответствующий режим. Также есть кнопки создания </a:t>
            </a:r>
            <a:r>
              <a:rPr lang="en-US" sz="1400" dirty="0">
                <a:solidFill>
                  <a:schemeClr val="bg1"/>
                </a:solidFill>
              </a:rPr>
              <a:t>SQL</a:t>
            </a:r>
            <a:r>
              <a:rPr lang="ru-RU" sz="1400" dirty="0">
                <a:solidFill>
                  <a:schemeClr val="bg1"/>
                </a:solidFill>
              </a:rPr>
              <a:t>-запроса и отображения «личной карточки» менеджера.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C4593-4358-4653-A8C2-5979A13D500E}"/>
              </a:ext>
            </a:extLst>
          </p:cNvPr>
          <p:cNvSpPr txBox="1"/>
          <p:nvPr/>
        </p:nvSpPr>
        <p:spPr>
          <a:xfrm>
            <a:off x="684000" y="1168897"/>
            <a:ext cx="451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Редактор таблиц базы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33E6E6-892C-4E8F-8F77-710D4F51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7" y="3800949"/>
            <a:ext cx="3690630" cy="2440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EBFBAF-EA70-478D-AA27-F1292B7C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62" y="1538229"/>
            <a:ext cx="6085839" cy="33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29EE9A8-980F-4653-A4E9-3FB35ABE25EA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14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приложения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5" y="1898106"/>
            <a:ext cx="4366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Был разработан юнит-тест для функции connectToDBWithManager класса Connection, которая устанавливает соединение с базой данных, используя роль администратора. В функции открывается файл host.txt, который содержит IP-адрес хоста. Метод возвращает значение true, если подключение установлено, в противном случае – false.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В первом случае файл host.txt есть, а во втором – нет.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5C4593-4358-4653-A8C2-5979A13D500E}"/>
              </a:ext>
            </a:extLst>
          </p:cNvPr>
          <p:cNvSpPr txBox="1"/>
          <p:nvPr/>
        </p:nvSpPr>
        <p:spPr>
          <a:xfrm>
            <a:off x="684000" y="1168897"/>
            <a:ext cx="451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Юнит-тестирование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0FF08F-993B-432A-B263-05AC4CEE2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898106"/>
            <a:ext cx="5575540" cy="903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D64C8E-76BB-42D1-AD01-0FD8F1EC82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123080"/>
            <a:ext cx="5598607" cy="1264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32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294F39-EA2D-4B08-9860-3B43B015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11" y="0"/>
            <a:ext cx="12212311" cy="685799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3" y="895"/>
            <a:ext cx="10281979" cy="685621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2" y="3547517"/>
            <a:ext cx="7283594" cy="2634958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tIns="0" rtlCol="0" anchor="t" anchorCtr="0">
            <a:noAutofit/>
          </a:bodyPr>
          <a:lstStyle/>
          <a:p>
            <a:r>
              <a:rPr lang="ru-RU" dirty="0"/>
              <a:t>По окончанию разработки курсового проекта были закреплены теоретические знания и расширены профессиональные умения.</a:t>
            </a:r>
          </a:p>
          <a:p>
            <a:r>
              <a:rPr lang="ru-RU" dirty="0"/>
              <a:t>Знания, которые я закрепил в ходе работ:</a:t>
            </a:r>
          </a:p>
          <a:p>
            <a:r>
              <a:rPr lang="ru-RU" dirty="0"/>
              <a:t>• Создание и редактирование баз данных в PostgreSQL.</a:t>
            </a:r>
          </a:p>
          <a:p>
            <a:r>
              <a:rPr lang="ru-RU" dirty="0"/>
              <a:t>• Разработка на языке программирования C++.</a:t>
            </a:r>
          </a:p>
          <a:p>
            <a:r>
              <a:rPr lang="ru-RU" dirty="0"/>
              <a:t>• Разработка программного обеспечения в Qt Creator.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95" y="2150049"/>
            <a:ext cx="4875841" cy="1008000"/>
          </a:xfrm>
        </p:spPr>
        <p:txBody>
          <a:bodyPr rtlCol="0"/>
          <a:lstStyle/>
          <a:p>
            <a:pPr rtl="0"/>
            <a:r>
              <a:rPr lang="ru-RU" dirty="0"/>
              <a:t>выводы</a:t>
            </a:r>
          </a:p>
        </p:txBody>
      </p:sp>
      <p:sp>
        <p:nvSpPr>
          <p:cNvPr id="9" name="объект 7" descr="Бежевый прямоугольник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54031" y="3352782"/>
            <a:ext cx="4790642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grpSp>
        <p:nvGrpSpPr>
          <p:cNvPr id="36" name="Группа 35" descr="Значок лампочки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2314521"/>
            <a:ext cx="362015" cy="584795"/>
            <a:chOff x="1684741" y="3186732"/>
            <a:chExt cx="530027" cy="856197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3" name="Полилиния: фигура 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4" name="Полилиния: фигура 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5" name="Полилиния: Фигура 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/>
          <a:lstStyle/>
          <a:p>
            <a:pPr rtl="0"/>
            <a:fld id="{EECC7194-A4D0-457B-9D3E-53681723AFF7}" type="slidenum">
              <a:rPr lang="ru-RU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rtl="0"/>
              <a:t>15</a:t>
            </a:fld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2150049"/>
            <a:ext cx="906419" cy="906419"/>
            <a:chOff x="5482999" y="1607028"/>
            <a:chExt cx="1200866" cy="1200866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396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294F39-EA2D-4B08-9860-3B43B015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11" y="0"/>
            <a:ext cx="12212311" cy="685799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3" y="0"/>
            <a:ext cx="10281979" cy="685800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2" y="2007253"/>
            <a:ext cx="6903253" cy="467786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 anchor="b"/>
          <a:lstStyle/>
          <a:p>
            <a:r>
              <a:rPr lang="ru-RU" dirty="0"/>
              <a:t>Учебная практика была пройдена в НТКЦ АО «НПП «Радар ммс» (филиал, г. Москва). Виды деятельности организации:</a:t>
            </a:r>
          </a:p>
          <a:p>
            <a:r>
              <a:rPr lang="ru-RU" dirty="0"/>
              <a:t>•	72.19 Научные исследования и разработки в области естественных и технических наук.</a:t>
            </a:r>
          </a:p>
          <a:p>
            <a:r>
              <a:rPr lang="ru-RU" dirty="0"/>
              <a:t>•	25.61 Обработка металлов и нанесение покрытий на металлы.</a:t>
            </a:r>
          </a:p>
          <a:p>
            <a:r>
              <a:rPr lang="ru-RU" dirty="0"/>
              <a:t>•	25.62 Обработка металлических изделий механическая.</a:t>
            </a:r>
          </a:p>
          <a:p>
            <a:r>
              <a:rPr lang="ru-RU" dirty="0"/>
              <a:t>•	26.1 Производство элементов электронной аппаратуры и печатных схем (плат).</a:t>
            </a:r>
          </a:p>
          <a:p>
            <a:r>
              <a:rPr lang="ru-RU" dirty="0"/>
              <a:t>•	26.11 Производство элементов электронной аппаратуры.</a:t>
            </a:r>
          </a:p>
          <a:p>
            <a:r>
              <a:rPr lang="ru-RU" dirty="0"/>
              <a:t>•	26.3 Производство коммуникационного оборудования.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95" y="631640"/>
            <a:ext cx="4875841" cy="1008000"/>
          </a:xfrm>
        </p:spPr>
        <p:txBody>
          <a:bodyPr rtlCol="0"/>
          <a:lstStyle/>
          <a:p>
            <a:pPr rtl="0"/>
            <a:r>
              <a:rPr lang="ru-RU" dirty="0"/>
              <a:t>Место прохождения практики</a:t>
            </a:r>
          </a:p>
        </p:txBody>
      </p:sp>
      <p:sp>
        <p:nvSpPr>
          <p:cNvPr id="9" name="объект 7" descr="Бежевый прямоугольник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54031" y="1834373"/>
            <a:ext cx="4790642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grpSp>
        <p:nvGrpSpPr>
          <p:cNvPr id="36" name="Группа 35" descr="Значок лампочки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796112"/>
            <a:ext cx="362015" cy="584795"/>
            <a:chOff x="1684741" y="3186732"/>
            <a:chExt cx="530027" cy="856197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3" name="Полилиния: фигура 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4" name="Полилиния: фигура 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5" name="Полилиния: Фигура 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/>
          <a:lstStyle/>
          <a:p>
            <a:pPr rtl="0"/>
            <a:fld id="{EECC7194-A4D0-457B-9D3E-53681723AFF7}" type="slidenum">
              <a:rPr lang="ru-RU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rtl="0"/>
              <a:t>16</a:t>
            </a:fld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631640"/>
            <a:ext cx="906419" cy="906419"/>
            <a:chOff x="5482999" y="1607028"/>
            <a:chExt cx="1200866" cy="1200866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8ECF4E-626B-4C5A-95A6-EF88F0E9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5496"/>
            <a:ext cx="12192000" cy="2512503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FF820651-0F13-4610-AB86-90C295AE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204179"/>
            <a:ext cx="7560000" cy="370166"/>
          </a:xfrm>
        </p:spPr>
        <p:txBody>
          <a:bodyPr/>
          <a:lstStyle/>
          <a:p>
            <a:r>
              <a:rPr lang="ru-RU" dirty="0"/>
              <a:t>Аппаратное обеспечение компьютеров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B0F394-4694-4797-9F49-D95AED2E0C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17</a:t>
            </a:fld>
            <a:endParaRPr lang="ru-RU" noProof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5E629B1F-EC14-4DBC-A657-718E7B4E0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539" y="717745"/>
            <a:ext cx="10816767" cy="3493527"/>
          </a:xfrm>
        </p:spPr>
        <p:txBody>
          <a:bodyPr/>
          <a:lstStyle/>
          <a:p>
            <a:r>
              <a:rPr lang="ru-RU" sz="2000" dirty="0">
                <a:latin typeface="Arial  (Основной текст)"/>
              </a:rPr>
              <a:t>Системные характеристики персональных компьютеров в количестве 10 штук: процессор Intel Pentium G4620 с базовой тактовой частотой: 3700 МГц, видеокарта Intel UHD Graphics 630, объём твердотельного накопителя (SSD) – 512 Гб, общий объём накопителей (HDD) – 4 Тб, объём оперативной памяти – 16 Гб, операционная система Windows 10.</a:t>
            </a:r>
          </a:p>
          <a:p>
            <a:r>
              <a:rPr lang="ru-RU" sz="2000" dirty="0">
                <a:latin typeface="Arial  (Основной текст)"/>
              </a:rPr>
              <a:t>Периферийные устройства на 1 персональный компьютер: 2 монитора Rombica 27"/VA/75Гц/черный (V27X1), клавиатура, мышь.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05FA1F-2C8A-4EA3-B22D-67866BCA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4345496"/>
            <a:ext cx="5562947" cy="25033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374AB-3F87-4C9F-B4B4-5D8E9F06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59" y="4352237"/>
            <a:ext cx="3769295" cy="25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1DAB4F3-6A41-481C-8A3E-932EDFC9FE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0" y="179109"/>
            <a:ext cx="11787800" cy="6513922"/>
          </a:xfr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900" y="183865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Аппаратные меры безопасности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smtClean="0"/>
              <a:pPr rtl="0"/>
              <a:t>18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3" y="3097188"/>
            <a:ext cx="1652587" cy="435600"/>
          </a:xfrm>
        </p:spPr>
        <p:txBody>
          <a:bodyPr rtlCol="0"/>
          <a:lstStyle/>
          <a:p>
            <a:pPr rtl="0"/>
            <a:r>
              <a:rPr lang="ru-RU" sz="1200" dirty="0"/>
              <a:t>Электромагнитные замки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100" y="3668233"/>
            <a:ext cx="2647426" cy="873281"/>
          </a:xfrm>
        </p:spPr>
        <p:txBody>
          <a:bodyPr rtlCol="0"/>
          <a:lstStyle/>
          <a:p>
            <a:r>
              <a:rPr lang="ru-RU" spc="-20" dirty="0"/>
              <a:t>достаточно устойчивы ко взлому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1013" y="3097188"/>
            <a:ext cx="1652587" cy="435600"/>
          </a:xfrm>
        </p:spPr>
        <p:txBody>
          <a:bodyPr rtlCol="0"/>
          <a:lstStyle/>
          <a:p>
            <a:r>
              <a:rPr lang="ru-RU" sz="1600" spc="-20" dirty="0"/>
              <a:t>Идентификатор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A5735F7-BDC6-4ACD-B0DE-4AB63D30B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1605" y="3627653"/>
            <a:ext cx="2069541" cy="846137"/>
          </a:xfrm>
        </p:spPr>
        <p:txBody>
          <a:bodyPr rtlCol="0"/>
          <a:lstStyle/>
          <a:p>
            <a:r>
              <a:rPr lang="ru-RU" sz="1400" dirty="0"/>
              <a:t>Хранит код, который служит для определения прав («идентификации») владельца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9707" y="3097188"/>
            <a:ext cx="1652587" cy="435600"/>
          </a:xfrm>
        </p:spPr>
        <p:txBody>
          <a:bodyPr rtlCol="0"/>
          <a:lstStyle/>
          <a:p>
            <a:r>
              <a:rPr lang="ru-RU" sz="2000" dirty="0"/>
              <a:t>Контроллер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7BC20BC-85E6-48CD-B755-5D4149953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2813" y="3695377"/>
            <a:ext cx="2249939" cy="846137"/>
          </a:xfrm>
        </p:spPr>
        <p:txBody>
          <a:bodyPr rtlCol="0"/>
          <a:lstStyle/>
          <a:p>
            <a:r>
              <a:rPr lang="ru-RU" sz="1200" dirty="0"/>
              <a:t>«Мозг» системы: именно контроллер определяет, пропустить или нет владельца идентификатора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44613" y="3097188"/>
            <a:ext cx="1652587" cy="435600"/>
          </a:xfrm>
        </p:spPr>
        <p:txBody>
          <a:bodyPr rtlCol="0"/>
          <a:lstStyle/>
          <a:p>
            <a:r>
              <a:rPr lang="ru-RU" sz="2000" dirty="0"/>
              <a:t>Считыватель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6EAD81-841A-483E-9B44-512A1470E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0855" y="3628265"/>
            <a:ext cx="1999889" cy="846137"/>
          </a:xfrm>
        </p:spPr>
        <p:txBody>
          <a:bodyPr rtlCol="0"/>
          <a:lstStyle/>
          <a:p>
            <a:r>
              <a:rPr lang="ru-RU" sz="1400" dirty="0"/>
              <a:t>Получает код идентификатора и передает его в контроллер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31412" y="3097188"/>
            <a:ext cx="1652587" cy="435600"/>
          </a:xfrm>
        </p:spPr>
        <p:txBody>
          <a:bodyPr rtlCol="0"/>
          <a:lstStyle/>
          <a:p>
            <a:r>
              <a:rPr lang="ru-RU" sz="1600" dirty="0"/>
              <a:t>Конвертеры среды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78028AA-13B5-4B26-947A-231084A75C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66040" y="3695377"/>
            <a:ext cx="2091504" cy="846137"/>
          </a:xfrm>
        </p:spPr>
        <p:txBody>
          <a:bodyPr rtlCol="0"/>
          <a:lstStyle/>
          <a:p>
            <a:r>
              <a:rPr lang="ru-RU" sz="1200" dirty="0"/>
              <a:t>Служат для подключения аппаратных модулей СКУД друг к другу и к ПК</a:t>
            </a:r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65657426-6073-47AB-BB7D-5ED2CAFD6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1000" y="5137535"/>
            <a:ext cx="1990001" cy="620016"/>
          </a:xfrm>
        </p:spPr>
        <p:txBody>
          <a:bodyPr rtlCol="0"/>
          <a:lstStyle/>
          <a:p>
            <a:pPr rtl="0"/>
            <a:r>
              <a:rPr lang="ru-RU" sz="2000" dirty="0"/>
              <a:t>Безопасность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9833D49-61B1-40F0-A9D1-6D1D4B8701A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26" y="2437246"/>
            <a:ext cx="384361" cy="384361"/>
          </a:xfr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A8866-025F-45F8-9C1A-8DF0ACE8F3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26" y="2437246"/>
            <a:ext cx="384361" cy="384361"/>
          </a:xfr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60A3C83-28A8-4054-B787-03380865071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20" y="2437246"/>
            <a:ext cx="384361" cy="384361"/>
          </a:xfr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CABC6B7-0A04-4890-B978-4D4F54B3CD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26" y="2437246"/>
            <a:ext cx="384361" cy="384361"/>
          </a:xfr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C1A4036-A328-4600-8C42-B65922A2C1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525" y="2437246"/>
            <a:ext cx="384361" cy="384361"/>
          </a:xfrm>
        </p:spPr>
      </p:pic>
      <p:sp>
        <p:nvSpPr>
          <p:cNvPr id="19" name="объект 7" descr="Бежевый прямоугольник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2520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C6D3F76-4C60-4559-AE48-60D6FBDC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91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3CA93ACF-485A-4938-9815-8D5DFE312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4527746"/>
            <a:ext cx="1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48070A33-7382-44AE-AC77-685B0998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32700" y="4527746"/>
            <a:ext cx="0" cy="311308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79784603-2F8F-493A-894B-9ECFC358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62" name="Соединительная линия: изогнутая 61">
            <a:extLst>
              <a:ext uri="{FF2B5EF4-FFF2-40B4-BE49-F238E27FC236}">
                <a16:creationId xmlns:a16="http://schemas.microsoft.com/office/drawing/2014/main" id="{9A6C85E8-3D95-45FE-A577-C08E6E920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3512897" y="2554430"/>
            <a:ext cx="596021" cy="4570188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Соединительная линия: изогнутая 69">
            <a:extLst>
              <a:ext uri="{FF2B5EF4-FFF2-40B4-BE49-F238E27FC236}">
                <a16:creationId xmlns:a16="http://schemas.microsoft.com/office/drawing/2014/main" id="{F1BB5F7E-073B-4BF0-8FA1-F724BA8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8055887" y="2581629"/>
            <a:ext cx="596021" cy="4515791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33" name="Группа 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5" y="179109"/>
            <a:ext cx="8685229" cy="6513922"/>
          </a:xfr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Необходимость Сетевой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F61CED-575A-4A61-B181-A4424613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ru-RU" smtClean="0"/>
              <a:pPr rtl="0"/>
              <a:t>19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6F3A07-B555-4DCB-847F-A2749A0C0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581" y="2433564"/>
            <a:ext cx="2812282" cy="1242556"/>
          </a:xfrm>
        </p:spPr>
        <p:txBody>
          <a:bodyPr rtlCol="0"/>
          <a:lstStyle/>
          <a:p>
            <a:r>
              <a:rPr lang="ru-RU" dirty="0"/>
              <a:t>Если необходимо реализовать сложные алгоритмы допуска групп сотрудников с разными привилегиями в разные зоны предприятия и иметь возможность оперативно их изменять.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1BEBF22-A40E-4194-AD9A-12E9E5AB00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0581" y="1775805"/>
            <a:ext cx="2812282" cy="554643"/>
          </a:xfrm>
        </p:spPr>
        <p:txBody>
          <a:bodyPr rtlCol="0"/>
          <a:lstStyle/>
          <a:p>
            <a:pPr rtl="0"/>
            <a:r>
              <a:rPr lang="ru-RU" sz="1400" dirty="0"/>
              <a:t>Оперативность выдачи доступа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98C0573-728C-4817-B25F-9C4BA8292F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1291" y="2433564"/>
            <a:ext cx="2812282" cy="1242556"/>
          </a:xfrm>
        </p:spPr>
        <p:txBody>
          <a:bodyPr rtlCol="0"/>
          <a:lstStyle/>
          <a:p>
            <a:r>
              <a:rPr lang="ru-RU" dirty="0"/>
              <a:t>Если необходимо обеспечить взаимодействие с другими подсистемами безопасности, например, видеонаблюдением или пожарной сигнализацией).</a:t>
            </a:r>
            <a:endParaRPr lang="ru-RU" noProof="1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23D57FF-A4A8-4B9F-8E36-4755E494C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31291" y="1775805"/>
            <a:ext cx="2812282" cy="554643"/>
          </a:xfrm>
        </p:spPr>
        <p:txBody>
          <a:bodyPr rtlCol="0"/>
          <a:lstStyle/>
          <a:p>
            <a:pPr rtl="0"/>
            <a:r>
              <a:rPr lang="ru-RU" sz="1400" dirty="0"/>
              <a:t>Интеграция с другими системами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A2C873E-AF75-4B6A-8EBE-2F12C5A7E6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2000" y="2433564"/>
            <a:ext cx="2812282" cy="1242556"/>
          </a:xfrm>
        </p:spPr>
        <p:txBody>
          <a:bodyPr rtlCol="0"/>
          <a:lstStyle/>
          <a:p>
            <a:r>
              <a:rPr lang="ru-RU" noProof="1"/>
              <a:t>Если необходима информация о произошедших ранее событиях (архив событий) либо требуется дополнительный контроль в реальном времени.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A62A9F2-7193-4B39-BE74-49635D2350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2000" y="1775805"/>
            <a:ext cx="2812282" cy="554643"/>
          </a:xfrm>
        </p:spPr>
        <p:txBody>
          <a:bodyPr rtlCol="0"/>
          <a:lstStyle/>
          <a:p>
            <a:pPr rtl="0"/>
            <a:r>
              <a:rPr lang="ru-RU" sz="1400" dirty="0"/>
              <a:t>Доступ в реальном времени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D39B9111-D7E0-4C6E-8B6D-2598C446AF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70581" y="4582977"/>
            <a:ext cx="2812282" cy="1242556"/>
          </a:xfrm>
        </p:spPr>
        <p:txBody>
          <a:bodyPr rtlCol="0"/>
          <a:lstStyle/>
          <a:p>
            <a:r>
              <a:rPr lang="ru-RU" noProof="1"/>
              <a:t>Если необходимо выборочно удалять или создавать пропуска для большого количества точек прохода или для большого количества сотрудников (большая текучка и утери пропусков).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C6192BD-E170-4A74-8019-C8202728C4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70581" y="3925218"/>
            <a:ext cx="2812282" cy="554643"/>
          </a:xfrm>
        </p:spPr>
        <p:txBody>
          <a:bodyPr rtlCol="0"/>
          <a:lstStyle/>
          <a:p>
            <a:pPr rtl="0"/>
            <a:r>
              <a:rPr lang="ru-RU" sz="1400" dirty="0"/>
              <a:t>Лёгкость поиска и обработки нужной информации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590D2A3-9EEB-4BD9-A6F1-7A6252D21D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291" y="4582977"/>
            <a:ext cx="2812282" cy="1242556"/>
          </a:xfrm>
        </p:spPr>
        <p:txBody>
          <a:bodyPr rtlCol="0"/>
          <a:lstStyle/>
          <a:p>
            <a:r>
              <a:rPr lang="ru-RU" dirty="0"/>
              <a:t>Если необходимо организовать учёт рабочего времени и контроль трудовой дисциплины.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A88E256-0941-4678-8F52-4A15674EC3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31291" y="3925218"/>
            <a:ext cx="2812282" cy="554643"/>
          </a:xfrm>
        </p:spPr>
        <p:txBody>
          <a:bodyPr rtlCol="0"/>
          <a:lstStyle/>
          <a:p>
            <a:r>
              <a:rPr lang="ru-RU" sz="1400" dirty="0"/>
              <a:t>Часы работы сотрудников </a:t>
            </a:r>
          </a:p>
          <a:p>
            <a:pPr rtl="0"/>
            <a:endParaRPr lang="ru-RU" sz="14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бъект 7" descr="Бежевый прямоугольник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 flipV="1">
            <a:off x="722099" y="1277068"/>
            <a:ext cx="2340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1E4A73F-DB3E-4AF4-A250-CB25705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A651BC50-F263-44D5-B1E1-32D5EA7EA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00AA00A-91AC-4400-AF7A-EAB077000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78CCE096-0925-41C0-AF48-23E7DBC19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275C6854-B085-4AC0-984F-E73F9C38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9996E92C-492B-477A-B24D-424E89D9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7" y="1898159"/>
            <a:ext cx="512081" cy="51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5059105-53AF-40A7-BB0B-9153FA84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491" y="1959979"/>
            <a:ext cx="455615" cy="36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9CDE1C50-F7A8-4705-B209-8763B9B2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599" y="1959979"/>
            <a:ext cx="386802" cy="3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7C62E383-6B65-4D4B-96DB-CA24E0B27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769" y="4095446"/>
            <a:ext cx="401822" cy="4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09CE7329-E86C-478A-BE6A-6661661D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59" y="4126860"/>
            <a:ext cx="470710" cy="3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3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3CED28C-586A-41EC-9BB9-B4ACEABE4F2C}"/>
              </a:ext>
            </a:extLst>
          </p:cNvPr>
          <p:cNvSpPr/>
          <p:nvPr/>
        </p:nvSpPr>
        <p:spPr>
          <a:xfrm>
            <a:off x="8590327" y="180362"/>
            <a:ext cx="3414319" cy="64972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EC36AC-217D-41E5-9B18-1DE25555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2</a:t>
            </a:fld>
            <a:endParaRPr lang="ru-RU" noProof="0"/>
          </a:p>
        </p:txBody>
      </p: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AF80A2FD-A15E-452E-8196-2E6AFAD5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01" y="757852"/>
            <a:ext cx="7560000" cy="370166"/>
          </a:xfrm>
        </p:spPr>
        <p:txBody>
          <a:bodyPr/>
          <a:lstStyle/>
          <a:p>
            <a:r>
              <a:rPr lang="ru-RU" dirty="0"/>
              <a:t>Характеристики курсового проекта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F699C65-7A34-4461-8EA6-8BAC9B9D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27" y="6677638"/>
            <a:ext cx="3601673" cy="18036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0F093DA-7AB2-4C21-B629-33135AA1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27" y="0"/>
            <a:ext cx="3601673" cy="18455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7D7F4A-BCF4-4286-B325-8D5E7EA4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49684" y="3335324"/>
            <a:ext cx="6497278" cy="187354"/>
          </a:xfrm>
          <a:prstGeom prst="rect">
            <a:avLst/>
          </a:prstGeom>
        </p:spPr>
      </p:pic>
      <p:sp>
        <p:nvSpPr>
          <p:cNvPr id="27" name="Текст 20">
            <a:extLst>
              <a:ext uri="{FF2B5EF4-FFF2-40B4-BE49-F238E27FC236}">
                <a16:creationId xmlns:a16="http://schemas.microsoft.com/office/drawing/2014/main" id="{5D57385E-B472-416C-BB06-A044F1378915}"/>
              </a:ext>
            </a:extLst>
          </p:cNvPr>
          <p:cNvSpPr txBox="1">
            <a:spLocks/>
          </p:cNvSpPr>
          <p:nvPr/>
        </p:nvSpPr>
        <p:spPr>
          <a:xfrm>
            <a:off x="684000" y="1388864"/>
            <a:ext cx="6630661" cy="528877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Актуальность курсового проекта – информационная система позволяет автоматизировать сбор, хранение и обработку информации о сотрудниках, их перемещения по предприятию и времени, проведённом на рабочем месте; обеспечить пользователей системы справочной рабочей информацией, работой с базой данных предприятия.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- разработка информационной системы для системы контроля и управления доступом предприятия.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Объект исследования – информационная система предприятия.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Предмет исследования – проектирование и создание информационной системы для предприятия.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Методы исследования: теоретические, статистические и эмпирические.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B32B1-EBC0-44B2-BE15-B791B4DA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55" y="3132033"/>
            <a:ext cx="3725967" cy="37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6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1" y="0"/>
            <a:ext cx="10792918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9" name="объект 7" descr="Бежевый прямоугольник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5184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3CED28C-586A-41EC-9BB9-B4ACEABE4F2C}"/>
              </a:ext>
            </a:extLst>
          </p:cNvPr>
          <p:cNvSpPr/>
          <p:nvPr/>
        </p:nvSpPr>
        <p:spPr>
          <a:xfrm>
            <a:off x="8590327" y="180362"/>
            <a:ext cx="3414319" cy="64972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EC36AC-217D-41E5-9B18-1DE25555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AF80A2FD-A15E-452E-8196-2E6AFAD5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01" y="757852"/>
            <a:ext cx="7560000" cy="370166"/>
          </a:xfrm>
        </p:spPr>
        <p:txBody>
          <a:bodyPr/>
          <a:lstStyle/>
          <a:p>
            <a:r>
              <a:rPr lang="ru-RU" dirty="0"/>
              <a:t>Задача организации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F699C65-7A34-4461-8EA6-8BAC9B9D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27" y="6677638"/>
            <a:ext cx="3601673" cy="18036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0F093DA-7AB2-4C21-B629-33135AA1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327" y="0"/>
            <a:ext cx="3601673" cy="18455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7D7F4A-BCF4-4286-B325-8D5E7EA4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49684" y="3335324"/>
            <a:ext cx="6497278" cy="187354"/>
          </a:xfrm>
          <a:prstGeom prst="rect">
            <a:avLst/>
          </a:prstGeom>
        </p:spPr>
      </p:pic>
      <p:sp>
        <p:nvSpPr>
          <p:cNvPr id="27" name="Текст 20">
            <a:extLst>
              <a:ext uri="{FF2B5EF4-FFF2-40B4-BE49-F238E27FC236}">
                <a16:creationId xmlns:a16="http://schemas.microsoft.com/office/drawing/2014/main" id="{5D57385E-B472-416C-BB06-A044F1378915}"/>
              </a:ext>
            </a:extLst>
          </p:cNvPr>
          <p:cNvSpPr txBox="1">
            <a:spLocks/>
          </p:cNvSpPr>
          <p:nvPr/>
        </p:nvSpPr>
        <p:spPr>
          <a:xfrm>
            <a:off x="684000" y="1388864"/>
            <a:ext cx="6630661" cy="242812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Разработка структуры базы данных для системы контроля и управления доступом.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Разработка приложения для мониторинга данных сотрудников: ФИО, отдел, должность, телефон, эл. почта, а также данные, касающиеся предприятия: находится ли человек на работе; во сколько пришёл/ушёл; когда был принят и уволен; список проектов, где он задействован; список подчинённых, если они есть. Программа должна предоставлять безопасный доступ к базе данных её администратору.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B32B1-EBC0-44B2-BE15-B791B4DA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55" y="3132033"/>
            <a:ext cx="3725967" cy="372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2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294F39-EA2D-4B08-9860-3B43B015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11" y="0"/>
            <a:ext cx="12212311" cy="685799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3" y="0"/>
            <a:ext cx="10281979" cy="6858000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r>
              <a:rPr lang="ru-RU" dirty="0"/>
              <a:t>Система контроля и управления доступом - это комплекс аппаратуры, алгоритмов и программ, предназначенный для ограничения входа-выхода на обслуживаемый объект, внутренних перемещений, фиксации и протоколирования событий.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 rtlCol="0"/>
          <a:lstStyle/>
          <a:p>
            <a:pPr rtl="0"/>
            <a:r>
              <a:rPr lang="ru-RU" dirty="0"/>
              <a:t>Скуд</a:t>
            </a:r>
          </a:p>
        </p:txBody>
      </p:sp>
      <p:sp>
        <p:nvSpPr>
          <p:cNvPr id="9" name="объект 7" descr="Бежевый прямоугольник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752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ru-RU" dirty="0"/>
          </a:p>
        </p:txBody>
      </p:sp>
      <p:grpSp>
        <p:nvGrpSpPr>
          <p:cNvPr id="36" name="Группа 35" descr="Значок лампочки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3" name="Полилиния: фигура 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4" name="Полилиния: фигура 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35" name="Полилиния: Фигура 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2" name="Номер слайда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/>
          <a:lstStyle/>
          <a:p>
            <a:pPr rtl="0"/>
            <a:fld id="{EECC7194-A4D0-457B-9D3E-53681723AFF7}" type="slidenum">
              <a:rPr lang="ru-RU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rtl="0"/>
              <a:t>4</a:t>
            </a:fld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2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8ECF4E-626B-4C5A-95A6-EF88F0E9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5496"/>
            <a:ext cx="12192000" cy="2512503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FF820651-0F13-4610-AB86-90C295AE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204179"/>
            <a:ext cx="7560000" cy="370166"/>
          </a:xfrm>
        </p:spPr>
        <p:txBody>
          <a:bodyPr/>
          <a:lstStyle/>
          <a:p>
            <a:r>
              <a:rPr lang="ru-RU" dirty="0"/>
              <a:t>Разработка и её особенности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B0F394-4694-4797-9F49-D95AED2E0C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5E629B1F-EC14-4DBC-A657-718E7B4E0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539" y="717745"/>
            <a:ext cx="6630661" cy="3493527"/>
          </a:xfrm>
        </p:spPr>
        <p:txBody>
          <a:bodyPr/>
          <a:lstStyle/>
          <a:p>
            <a:r>
              <a:rPr lang="ru-RU" sz="1800" dirty="0">
                <a:latin typeface="Arial  (Основной текст)"/>
              </a:rPr>
              <a:t>База данных для работы с сетевой СКУД была создана в </a:t>
            </a:r>
            <a:r>
              <a:rPr lang="en-US" sz="1800" dirty="0">
                <a:latin typeface="Arial  (Основной текст)"/>
              </a:rPr>
              <a:t>PostgreSQL</a:t>
            </a:r>
            <a:r>
              <a:rPr lang="ru-RU" sz="1800" dirty="0">
                <a:latin typeface="Arial  (Основной текст)"/>
              </a:rPr>
              <a:t>, так как эта СУБД обеспечивает понятный интерфейс, поддерживает разные методы шифрования данных</a:t>
            </a:r>
            <a:r>
              <a:rPr lang="en-US" sz="1800" dirty="0">
                <a:latin typeface="Arial  (Основной текст)"/>
              </a:rPr>
              <a:t> </a:t>
            </a:r>
            <a:r>
              <a:rPr lang="ru-RU" sz="1800" dirty="0">
                <a:latin typeface="Arial  (Основной текст)"/>
              </a:rPr>
              <a:t>и работу с разными языками программирования, например, </a:t>
            </a:r>
            <a:r>
              <a:rPr lang="en-US" sz="1800" dirty="0">
                <a:latin typeface="Arial  (Основной текст)"/>
              </a:rPr>
              <a:t>C</a:t>
            </a:r>
            <a:r>
              <a:rPr lang="ru-RU" sz="1800" dirty="0">
                <a:latin typeface="Arial  (Основной текст)"/>
              </a:rPr>
              <a:t>++, который и будет использоваться для обработки и вывода данных в приложение.</a:t>
            </a:r>
          </a:p>
          <a:p>
            <a:r>
              <a:rPr lang="ru-RU" sz="1800" dirty="0">
                <a:latin typeface="Arial  (Основной текст)"/>
              </a:rPr>
              <a:t>Само приложение создано с помощью </a:t>
            </a:r>
            <a:r>
              <a:rPr lang="en-US" sz="1800" dirty="0">
                <a:latin typeface="Arial  (Основной текст)"/>
              </a:rPr>
              <a:t>Qt Creator</a:t>
            </a:r>
            <a:r>
              <a:rPr lang="ru-RU" sz="1800" dirty="0">
                <a:latin typeface="Arial  (Основной текст)"/>
              </a:rPr>
              <a:t> – свободной интегрированной средой для разработки на С, C++, JavaScript.</a:t>
            </a:r>
          </a:p>
          <a:p>
            <a:r>
              <a:rPr lang="ru-RU" sz="1800" dirty="0">
                <a:latin typeface="Arial  (Основной текст)"/>
              </a:rPr>
              <a:t>Мета-система сборки – </a:t>
            </a:r>
            <a:r>
              <a:rPr lang="en-US" sz="1800" dirty="0">
                <a:latin typeface="Arial  (Основной текст)"/>
              </a:rPr>
              <a:t>Cmake</a:t>
            </a:r>
            <a:r>
              <a:rPr lang="ru-RU" sz="1800" dirty="0">
                <a:latin typeface="Arial  (Основной текст)"/>
              </a:rPr>
              <a:t> + </a:t>
            </a:r>
            <a:r>
              <a:rPr lang="en-US" sz="1800" dirty="0">
                <a:latin typeface="Arial  (Основной текст)"/>
              </a:rPr>
              <a:t>Ninja</a:t>
            </a:r>
            <a:r>
              <a:rPr lang="ru-RU" sz="1800" dirty="0">
                <a:latin typeface="Arial  (Основной текст)"/>
              </a:rPr>
              <a:t>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373892-5CF1-4575-92D2-6CC782EDF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4345496"/>
            <a:ext cx="5352506" cy="2512503"/>
          </a:xfrm>
          <a:prstGeom prst="rect">
            <a:avLst/>
          </a:prstGeom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A09D7C54-C055-4ECC-91C6-F91ABAAA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60" y="4345496"/>
            <a:ext cx="2512503" cy="25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5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AE7C799-00DD-4E28-9C29-0F18DA92760C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26BAED-9F66-48F3-B192-65594B81B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6</a:t>
            </a:fld>
            <a:endParaRPr lang="ru-RU" noProof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E4AC0F7-AC38-4FD7-AFC2-181CF95B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Логическая схема базы данных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7783F4-FCE1-433D-B988-F91F36B3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170" y="1706504"/>
            <a:ext cx="7747660" cy="4135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256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A8A42C4-D966-48D1-AE6A-A6B325BFB9C5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26BAED-9F66-48F3-B192-65594B81B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E4AC0F7-AC38-4FD7-AFC2-181CF95B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Физическое представление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4DA96F-0D4F-48CF-942B-7B4CB5DF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4105144"/>
            <a:ext cx="2362530" cy="2522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B134BE-8956-463C-96D7-EA8F6D008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77" y="1330254"/>
            <a:ext cx="9166045" cy="2622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2FDC53-8E31-4782-9285-51FDBFCBE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20" y="4105144"/>
            <a:ext cx="2426714" cy="2522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BA1E0C-CA04-47DE-ADF1-10BBF3B4A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824" y="4105143"/>
            <a:ext cx="5641018" cy="1809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82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AA12DD1-E79F-4E35-B333-A751B0B79505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8</a:t>
            </a:fld>
            <a:endParaRPr lang="ru-RU" noProof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72C6F1B1-3FDA-4FAC-B319-03A15206B03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8A9A5DA-C2C8-472E-A510-C80B7E4D242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3B3C5D-9176-43C0-BB1D-C98814EF16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6" y="1898106"/>
            <a:ext cx="2283022" cy="35542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5A1B9B-6FFB-48B9-B9F5-7392A75C91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95" y="1898106"/>
            <a:ext cx="2276536" cy="355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0B6A5-F924-4D06-AE18-7BB019B7CEFB}"/>
              </a:ext>
            </a:extLst>
          </p:cNvPr>
          <p:cNvSpPr txBox="1"/>
          <p:nvPr/>
        </p:nvSpPr>
        <p:spPr>
          <a:xfrm>
            <a:off x="616236" y="1898106"/>
            <a:ext cx="33678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После завершения разработки базы данных было создано приложение для просмотра данных СКУД.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Пользователь должен ввести свой логин и пароль. Когда данные будут введены и нажата кнопка авторизации, программа с правами менеджера базы данных подключится к системе, изменит введённый пароль с помощью хеш-функции и SQL-запросом попытается найти в списке человека и определить его личный идентификатор и роль в организации для дальнейшей работы.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950084-28AA-48D4-A63B-00102AD2675C}"/>
              </a:ext>
            </a:extLst>
          </p:cNvPr>
          <p:cNvSpPr txBox="1"/>
          <p:nvPr/>
        </p:nvSpPr>
        <p:spPr>
          <a:xfrm>
            <a:off x="684000" y="1178352"/>
            <a:ext cx="426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ВХОД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319443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3A7B9B-4AAF-4AB4-8961-8A4F076B4A3B}"/>
              </a:ext>
            </a:extLst>
          </p:cNvPr>
          <p:cNvSpPr/>
          <p:nvPr/>
        </p:nvSpPr>
        <p:spPr>
          <a:xfrm>
            <a:off x="8489659" y="0"/>
            <a:ext cx="3702341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B2E216-94B4-429F-9B8F-E212289C9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ru-RU" noProof="0" smtClean="0"/>
              <a:pPr rtl="0"/>
              <a:t>9</a:t>
            </a:fld>
            <a:endParaRPr lang="ru-RU" noProof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5C0D590-2C2A-4104-AC9F-C36ACEA1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CC3E97-89E5-46D8-B19B-645754F7BF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113"/>
            <a:ext cx="5509631" cy="4120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10B89-BC56-42C0-8906-23C267DC5197}"/>
              </a:ext>
            </a:extLst>
          </p:cNvPr>
          <p:cNvSpPr txBox="1"/>
          <p:nvPr/>
        </p:nvSpPr>
        <p:spPr>
          <a:xfrm>
            <a:off x="616236" y="1898106"/>
            <a:ext cx="4316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После успешного прохождения авторизации программа зачищает все сведения о данных авторизации и оставляет в памяти только личный идентификатор человека, разрывает соединение с базой данных и создаёт новое, но уже с правами обычного пользователя.</a:t>
            </a:r>
          </a:p>
          <a:p>
            <a:r>
              <a:rPr lang="ru-RU" sz="1400" dirty="0">
                <a:solidFill>
                  <a:schemeClr val="bg1"/>
                </a:solidFill>
              </a:rPr>
              <a:t>Если в систему вошёл обычный сотрудник предприятия, то, используя идентификатор, новым запросом происходит получение данных сотрудника. После успешной операции создаётся новое окно, и пользователь видит свою «личную карточку», которая во вкладке «Информация о работнике» содержит его фотографию, личные данные, а также рабочую информацию.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9083C-A106-4D02-9618-90A59B407F16}"/>
              </a:ext>
            </a:extLst>
          </p:cNvPr>
          <p:cNvSpPr txBox="1"/>
          <p:nvPr/>
        </p:nvSpPr>
        <p:spPr>
          <a:xfrm>
            <a:off x="684000" y="1178352"/>
            <a:ext cx="426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«ЛИЧНАЯ КАРТОЧКА» СОТРУДНИКА</a:t>
            </a:r>
          </a:p>
        </p:txBody>
      </p:sp>
    </p:spTree>
    <p:extLst>
      <p:ext uri="{BB962C8B-B14F-4D97-AF65-F5344CB8AC3E}">
        <p14:creationId xmlns:p14="http://schemas.microsoft.com/office/powerpoint/2010/main" val="36122299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985_TF00450287" id="{47236EE0-B714-4C01-AC17-6ED3799A5CB0}" vid="{BB7FA567-E2BE-49ED-812C-18562CD2B8A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медицинской компании</Template>
  <TotalTime>0</TotalTime>
  <Words>1127</Words>
  <Application>Microsoft Office PowerPoint</Application>
  <PresentationFormat>Широкоэкранный</PresentationFormat>
  <Paragraphs>117</Paragraphs>
  <Slides>20</Slides>
  <Notes>7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Arial </vt:lpstr>
      <vt:lpstr>Arial  (Основной текст)</vt:lpstr>
      <vt:lpstr>Calibri</vt:lpstr>
      <vt:lpstr>Courier New</vt:lpstr>
      <vt:lpstr>Gill Sans MT</vt:lpstr>
      <vt:lpstr>Тема Office</vt:lpstr>
      <vt:lpstr>Курсовой проект по дисциплине МДК.01.01 «Разработка программных модулей» Тема: «Разработка системы для автоматизации рабочего времени для государственного учреждения»</vt:lpstr>
      <vt:lpstr>Характеристики курсового проекта</vt:lpstr>
      <vt:lpstr>Задача организации</vt:lpstr>
      <vt:lpstr>Скуд</vt:lpstr>
      <vt:lpstr>Разработка и её особенности</vt:lpstr>
      <vt:lpstr>Логическая схема базы данных</vt:lpstr>
      <vt:lpstr>Физическое представление базы данных</vt:lpstr>
      <vt:lpstr>Интерфейс приложения</vt:lpstr>
      <vt:lpstr>Интерфейс приложения</vt:lpstr>
      <vt:lpstr>Интерфейс приложения</vt:lpstr>
      <vt:lpstr>Интерфейс приложения</vt:lpstr>
      <vt:lpstr>Интерфейс приложения</vt:lpstr>
      <vt:lpstr>Интерфейс приложения</vt:lpstr>
      <vt:lpstr>Тестирование приложения</vt:lpstr>
      <vt:lpstr>выводы</vt:lpstr>
      <vt:lpstr>Место прохождения практики</vt:lpstr>
      <vt:lpstr>Аппаратное обеспечение компьютеров</vt:lpstr>
      <vt:lpstr>Аппаратные меры безопасности</vt:lpstr>
      <vt:lpstr>Необходимость Сетевой системы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2024-12-13T10:14:58Z</dcterms:created>
  <dcterms:modified xsi:type="dcterms:W3CDTF">2025-03-25T19:58:58Z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